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600" y="34671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725" y="367665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1" y="34671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966" y="3676650"/>
            <a:ext cx="323850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5143" y="3467100"/>
            <a:ext cx="762000" cy="762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268" y="367665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1800" y="381000"/>
            <a:ext cx="1219200" cy="1219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5181600"/>
            <a:ext cx="914400" cy="9144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762000" y="762000"/>
            <a:ext cx="12801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Testes em Pipelines de Dados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762000" y="1371600"/>
            <a:ext cx="10668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 Teoria à Prática</a:t>
            </a:r>
            <a:endParaRPr lang="en-US" sz="2250" dirty="0"/>
          </a:p>
        </p:txBody>
      </p:sp>
      <p:sp>
        <p:nvSpPr>
          <p:cNvPr id="16" name="Text 2"/>
          <p:cNvSpPr/>
          <p:nvPr/>
        </p:nvSpPr>
        <p:spPr>
          <a:xfrm>
            <a:off x="762000" y="1943100"/>
            <a:ext cx="1280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Como prevenir incidentes e ganhar confiança nos seus dados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3932887" y="4343400"/>
            <a:ext cx="144357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Testes Unitários</a:t>
            </a:r>
            <a:endParaRPr lang="en-US" sz="1200" dirty="0"/>
          </a:p>
        </p:txBody>
      </p:sp>
      <p:sp>
        <p:nvSpPr>
          <p:cNvPr id="18" name="Text 4"/>
          <p:cNvSpPr/>
          <p:nvPr/>
        </p:nvSpPr>
        <p:spPr>
          <a:xfrm>
            <a:off x="5783937" y="4343400"/>
            <a:ext cx="9819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Integração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7209115" y="4343400"/>
            <a:ext cx="10140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End-to-End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381000" y="6210300"/>
            <a:ext cx="36199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Por: Seu Nome | Time de Dados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10032206" y="6248400"/>
            <a:ext cx="21345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29 de Outubro de 2025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0015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714500"/>
            <a:ext cx="5253038" cy="838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86690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202882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781300"/>
            <a:ext cx="5253038" cy="1066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9337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25" y="309562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076700"/>
            <a:ext cx="5253038" cy="1066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42291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325" y="43910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38" y="1600200"/>
            <a:ext cx="9525" cy="3352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963" y="120015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7963" y="1714500"/>
            <a:ext cx="5253038" cy="1066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0363" y="186690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72288" y="202882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7963" y="3009900"/>
            <a:ext cx="5253038" cy="1066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10363" y="316230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72288" y="332422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7963" y="4305300"/>
            <a:ext cx="5253038" cy="1066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10363" y="4457700"/>
            <a:ext cx="476250" cy="4762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3238" y="4619625"/>
            <a:ext cx="1905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Resumo e Próximos Passos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685800" y="1181100"/>
            <a:ext cx="525303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Resumo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1162050" y="1866900"/>
            <a:ext cx="444234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Testes dão cadência e confiança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1162050" y="2171700"/>
            <a:ext cx="44423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Essenciais para um fluxo de dados estável e previsível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1162050" y="2933700"/>
            <a:ext cx="51835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Aplique a pirâmide de testes</a:t>
            </a: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1162050" y="3238500"/>
            <a:ext cx="43195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Comece com unitários, contratos, integração e finalize com end-to-end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1162050" y="4229100"/>
            <a:ext cx="51835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Automatize com CI e monitore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1162050" y="4533900"/>
            <a:ext cx="43195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Garanta a execução contínua dos testes e a observabilidade pós-deploy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6862763" y="1181100"/>
            <a:ext cx="525303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Próximos Passos</a:t>
            </a:r>
            <a:endParaRPr lang="en-US" sz="1800" dirty="0"/>
          </a:p>
        </p:txBody>
      </p:sp>
      <p:sp>
        <p:nvSpPr>
          <p:cNvPr id="34" name="Text 9"/>
          <p:cNvSpPr/>
          <p:nvPr/>
        </p:nvSpPr>
        <p:spPr>
          <a:xfrm>
            <a:off x="7339012" y="1866900"/>
            <a:ext cx="43195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Amplie a cobertura</a:t>
            </a:r>
            <a:endParaRPr lang="en-US" sz="1500" dirty="0"/>
          </a:p>
        </p:txBody>
      </p:sp>
      <p:sp>
        <p:nvSpPr>
          <p:cNvPr id="35" name="Text 10"/>
          <p:cNvSpPr/>
          <p:nvPr/>
        </p:nvSpPr>
        <p:spPr>
          <a:xfrm>
            <a:off x="7339012" y="2171700"/>
            <a:ext cx="43195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Aumente a abrangência dos testes para mais cenários e componentes do pipeline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7339012" y="3162300"/>
            <a:ext cx="51835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Adicione checagens de drift</a:t>
            </a:r>
            <a:endParaRPr lang="en-US" sz="1500" dirty="0"/>
          </a:p>
        </p:txBody>
      </p:sp>
      <p:sp>
        <p:nvSpPr>
          <p:cNvPr id="37" name="Text 12"/>
          <p:cNvSpPr/>
          <p:nvPr/>
        </p:nvSpPr>
        <p:spPr>
          <a:xfrm>
            <a:off x="7339012" y="3467100"/>
            <a:ext cx="43195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Implemente monitoramento para detectar desvios nos dados ao longo do tempo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7339012" y="4457700"/>
            <a:ext cx="51835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Capacite sua equipe</a:t>
            </a:r>
            <a:endParaRPr lang="en-US" sz="1500" dirty="0"/>
          </a:p>
        </p:txBody>
      </p:sp>
      <p:sp>
        <p:nvSpPr>
          <p:cNvPr id="39" name="Text 14"/>
          <p:cNvSpPr/>
          <p:nvPr/>
        </p:nvSpPr>
        <p:spPr>
          <a:xfrm>
            <a:off x="7339012" y="4762500"/>
            <a:ext cx="43195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Eduque os membros sobre melhores práticas de teste de dados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10237887" y="6400800"/>
            <a:ext cx="18877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Obrigado! | Perguntas?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81100"/>
            <a:ext cx="5562600" cy="18573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097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15430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181100"/>
            <a:ext cx="5562600" cy="185737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14097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4163" y="1543050"/>
            <a:ext cx="257175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343275"/>
            <a:ext cx="5562600" cy="185737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571875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475" y="3705225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343275"/>
            <a:ext cx="5562600" cy="18573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571875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8450" y="3705225"/>
            <a:ext cx="228600" cy="304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Por que Testar Pipelines de Dados?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1333500" y="1614488"/>
            <a:ext cx="275945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Decisões de Negócio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609600" y="2276475"/>
            <a:ext cx="5105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 decisões estratégicas e operacionais dependem diretamente da acurácia e integridade dos dados processados.</a:t>
            </a:r>
            <a:endParaRPr lang="en-US" sz="1350" dirty="0"/>
          </a:p>
        </p:txBody>
      </p:sp>
      <p:sp>
        <p:nvSpPr>
          <p:cNvPr id="19" name="Text 3"/>
          <p:cNvSpPr/>
          <p:nvPr/>
        </p:nvSpPr>
        <p:spPr>
          <a:xfrm>
            <a:off x="7200900" y="1614488"/>
            <a:ext cx="250013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Erros Custam Caro</a:t>
            </a:r>
            <a:endParaRPr lang="en-US" sz="1800" dirty="0"/>
          </a:p>
        </p:txBody>
      </p:sp>
      <p:sp>
        <p:nvSpPr>
          <p:cNvPr id="20" name="Text 4"/>
          <p:cNvSpPr/>
          <p:nvPr/>
        </p:nvSpPr>
        <p:spPr>
          <a:xfrm>
            <a:off x="6477000" y="2276475"/>
            <a:ext cx="5105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Falhas nos dados resultam em retrabalho, perda de confiança dos stakeholders e podem gerar multas regulatórias.</a:t>
            </a:r>
            <a:endParaRPr lang="en-US" sz="1350" dirty="0"/>
          </a:p>
        </p:txBody>
      </p:sp>
      <p:sp>
        <p:nvSpPr>
          <p:cNvPr id="21" name="Text 5"/>
          <p:cNvSpPr/>
          <p:nvPr/>
        </p:nvSpPr>
        <p:spPr>
          <a:xfrm>
            <a:off x="1333500" y="3776662"/>
            <a:ext cx="30343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Pipelines são Sistemas</a:t>
            </a:r>
            <a:endParaRPr lang="en-US" sz="1800" dirty="0"/>
          </a:p>
        </p:txBody>
      </p:sp>
      <p:sp>
        <p:nvSpPr>
          <p:cNvPr id="22" name="Text 6"/>
          <p:cNvSpPr/>
          <p:nvPr/>
        </p:nvSpPr>
        <p:spPr>
          <a:xfrm>
            <a:off x="609600" y="4438650"/>
            <a:ext cx="5105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Assim como qualquer sistema, pipelines de dados são dinâmicos, escaláveis e suscetíveis a falhas, exigindo manutenção contínua.</a:t>
            </a:r>
            <a:endParaRPr lang="en-US" sz="1350" dirty="0"/>
          </a:p>
        </p:txBody>
      </p:sp>
      <p:sp>
        <p:nvSpPr>
          <p:cNvPr id="23" name="Text 7"/>
          <p:cNvSpPr/>
          <p:nvPr/>
        </p:nvSpPr>
        <p:spPr>
          <a:xfrm>
            <a:off x="7200900" y="3776662"/>
            <a:ext cx="318146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Testes Criam Segurança</a:t>
            </a:r>
            <a:endParaRPr lang="en-US" sz="1800" dirty="0"/>
          </a:p>
        </p:txBody>
      </p:sp>
      <p:sp>
        <p:nvSpPr>
          <p:cNvPr id="24" name="Text 8"/>
          <p:cNvSpPr/>
          <p:nvPr/>
        </p:nvSpPr>
        <p:spPr>
          <a:xfrm>
            <a:off x="6477000" y="4438650"/>
            <a:ext cx="5105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implementação de testes oferece a segurança necessária para evoluir e escalar os pipelines com agilidade e confiança.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81100"/>
            <a:ext cx="2164110" cy="29527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3716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476375"/>
            <a:ext cx="171450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7510" y="1181100"/>
            <a:ext cx="2164110" cy="29527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8010" y="13716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0410" y="1476375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020" y="1181100"/>
            <a:ext cx="2164110" cy="29527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4520" y="13716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3582" y="1476375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529" y="1181100"/>
            <a:ext cx="2164110" cy="29527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1029" y="13716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0092" y="1476375"/>
            <a:ext cx="238125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7039" y="1181100"/>
            <a:ext cx="2164110" cy="29527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37539" y="137160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80414" y="1476375"/>
            <a:ext cx="190500" cy="2667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Problemas Comuns em Pipelines de Dados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571500" y="1962150"/>
            <a:ext cx="178311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Mudanças de Esquema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571500" y="2571750"/>
            <a:ext cx="178311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Alterações inesperadas na estrutura dos dados podem quebrar o pipeline, resultando em erros de processamento e dados inconsistentes.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2888010" y="1962150"/>
            <a:ext cx="21397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Dados Sujos</a:t>
            </a:r>
            <a:endParaRPr lang="en-US" sz="1500" dirty="0"/>
          </a:p>
        </p:txBody>
      </p:sp>
      <p:sp>
        <p:nvSpPr>
          <p:cNvPr id="23" name="Text 4"/>
          <p:cNvSpPr/>
          <p:nvPr/>
        </p:nvSpPr>
        <p:spPr>
          <a:xfrm>
            <a:off x="2888010" y="2305050"/>
            <a:ext cx="178311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presença de dados duplicados, valores atípicos ou informações incorretas compromete a integridade e a utilidade dos dados.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5204520" y="1962150"/>
            <a:ext cx="21397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Joins Quebrados</a:t>
            </a:r>
            <a:endParaRPr lang="en-US" sz="1500" dirty="0"/>
          </a:p>
        </p:txBody>
      </p:sp>
      <p:sp>
        <p:nvSpPr>
          <p:cNvPr id="25" name="Text 6"/>
          <p:cNvSpPr/>
          <p:nvPr/>
        </p:nvSpPr>
        <p:spPr>
          <a:xfrm>
            <a:off x="5204520" y="2305050"/>
            <a:ext cx="178311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ausência de chaves esperadas ou a perda de linhas durante operações de junção pode levar a conjuntos de dados incompletos.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7521029" y="1962150"/>
            <a:ext cx="178311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Processos Silenciosos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7521029" y="2571750"/>
            <a:ext cx="178311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Falhas que ocorrem sem gerar alertas, permitindo que dados incorretos avancem no pipeline sem serem detectados.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9837539" y="1962150"/>
            <a:ext cx="178311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Dashboards Inconsistentes</a:t>
            </a:r>
            <a:endParaRPr lang="en-US" sz="1500" dirty="0"/>
          </a:p>
        </p:txBody>
      </p:sp>
      <p:sp>
        <p:nvSpPr>
          <p:cNvPr id="29" name="Text 10"/>
          <p:cNvSpPr/>
          <p:nvPr/>
        </p:nvSpPr>
        <p:spPr>
          <a:xfrm>
            <a:off x="9837539" y="2571750"/>
            <a:ext cx="178311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propagação de erros nos dados resulta em relatórios que exibem informações conflitantes, minando a confiança nas análises.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4762500" cy="3810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104900"/>
            <a:ext cx="5562600" cy="1028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1381125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525" y="14668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247900"/>
            <a:ext cx="5562600" cy="1028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2524125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6525" y="26098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390900"/>
            <a:ext cx="5562600" cy="876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2700" y="3590925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6525" y="367665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4381500"/>
            <a:ext cx="5562600" cy="876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4581525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5100" y="4667250"/>
            <a:ext cx="17145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5372100"/>
            <a:ext cx="5562600" cy="8763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2700" y="5572125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86525" y="5657850"/>
            <a:ext cx="228600" cy="304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Pirâmide de Testes de Dados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381000" y="4991100"/>
            <a:ext cx="5562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"A pirâmide enfatiza a importância de ter mais testes de baixo nível e menos de alto nível"</a:t>
            </a:r>
            <a:endParaRPr lang="en-US" sz="1200" dirty="0"/>
          </a:p>
        </p:txBody>
      </p:sp>
      <p:sp>
        <p:nvSpPr>
          <p:cNvPr id="22" name="Text 2"/>
          <p:cNvSpPr/>
          <p:nvPr/>
        </p:nvSpPr>
        <p:spPr>
          <a:xfrm>
            <a:off x="6981825" y="1219200"/>
            <a:ext cx="565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Observabilidade e Monitoramento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6981825" y="1485900"/>
            <a:ext cx="5657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Mecanismos para monitorar a qualidade dos dados em produção</a:t>
            </a:r>
            <a:endParaRPr lang="en-US" sz="1050" dirty="0"/>
          </a:p>
        </p:txBody>
      </p:sp>
      <p:sp>
        <p:nvSpPr>
          <p:cNvPr id="24" name="Text 4"/>
          <p:cNvSpPr/>
          <p:nvPr/>
        </p:nvSpPr>
        <p:spPr>
          <a:xfrm>
            <a:off x="6981825" y="1714500"/>
            <a:ext cx="4714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Exemplos: Monitoramento de freshness, contagem de linhas, percentual de nulos, drift nos dados</a:t>
            </a:r>
            <a:endParaRPr lang="en-US" sz="900" dirty="0"/>
          </a:p>
        </p:txBody>
      </p:sp>
      <p:sp>
        <p:nvSpPr>
          <p:cNvPr id="25" name="Text 5"/>
          <p:cNvSpPr/>
          <p:nvPr/>
        </p:nvSpPr>
        <p:spPr>
          <a:xfrm>
            <a:off x="6981825" y="2362200"/>
            <a:ext cx="471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End-to-end (Fumaça)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6981825" y="2628900"/>
            <a:ext cx="5657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Verificam o fluxo completo do pipeline, desde a ingestão até a saída final</a:t>
            </a:r>
            <a:endParaRPr lang="en-US" sz="1050" dirty="0"/>
          </a:p>
        </p:txBody>
      </p:sp>
      <p:sp>
        <p:nvSpPr>
          <p:cNvPr id="27" name="Text 7"/>
          <p:cNvSpPr/>
          <p:nvPr/>
        </p:nvSpPr>
        <p:spPr>
          <a:xfrm>
            <a:off x="6981825" y="2857500"/>
            <a:ext cx="4714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Exemplos: Confirmação de que o arquivo de saída existe, contagem de registros &gt; 0, latência aceitável</a:t>
            </a:r>
            <a:endParaRPr lang="en-US" sz="900" dirty="0"/>
          </a:p>
        </p:txBody>
      </p:sp>
      <p:sp>
        <p:nvSpPr>
          <p:cNvPr id="28" name="Text 8"/>
          <p:cNvSpPr/>
          <p:nvPr/>
        </p:nvSpPr>
        <p:spPr>
          <a:xfrm>
            <a:off x="6981825" y="3505200"/>
            <a:ext cx="43321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Integração/Componente</a:t>
            </a:r>
            <a:endParaRPr lang="en-US" sz="1350" dirty="0"/>
          </a:p>
        </p:txBody>
      </p:sp>
      <p:sp>
        <p:nvSpPr>
          <p:cNvPr id="29" name="Text 9"/>
          <p:cNvSpPr/>
          <p:nvPr/>
        </p:nvSpPr>
        <p:spPr>
          <a:xfrm>
            <a:off x="6981825" y="3771900"/>
            <a:ext cx="433214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Testam a interação entre diferentes componentes do pipeline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6981825" y="4000500"/>
            <a:ext cx="433214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Exemplos: Verificação de joins corretos, agregações consistentes</a:t>
            </a:r>
            <a:endParaRPr lang="en-US" sz="900" dirty="0"/>
          </a:p>
        </p:txBody>
      </p:sp>
      <p:sp>
        <p:nvSpPr>
          <p:cNvPr id="31" name="Text 11"/>
          <p:cNvSpPr/>
          <p:nvPr/>
        </p:nvSpPr>
        <p:spPr>
          <a:xfrm>
            <a:off x="6981825" y="4495800"/>
            <a:ext cx="46911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Contratos e Esquema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6981825" y="4762500"/>
            <a:ext cx="469112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Validam a estrutura e a integridade dos dados</a:t>
            </a:r>
            <a:endParaRPr lang="en-US" sz="1050" dirty="0"/>
          </a:p>
        </p:txBody>
      </p:sp>
      <p:sp>
        <p:nvSpPr>
          <p:cNvPr id="33" name="Text 13"/>
          <p:cNvSpPr/>
          <p:nvPr/>
        </p:nvSpPr>
        <p:spPr>
          <a:xfrm>
            <a:off x="6981825" y="4991100"/>
            <a:ext cx="469112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Exemplos: Verificação de UFs válidas, ausência de nulos em colunas críticas</a:t>
            </a:r>
            <a:endParaRPr lang="en-US" sz="900" dirty="0"/>
          </a:p>
        </p:txBody>
      </p:sp>
      <p:sp>
        <p:nvSpPr>
          <p:cNvPr id="34" name="Text 14"/>
          <p:cNvSpPr/>
          <p:nvPr/>
        </p:nvSpPr>
        <p:spPr>
          <a:xfrm>
            <a:off x="6981825" y="5486400"/>
            <a:ext cx="53897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Unitários de Transformação</a:t>
            </a:r>
            <a:endParaRPr lang="en-US" sz="1350" dirty="0"/>
          </a:p>
        </p:txBody>
      </p:sp>
      <p:sp>
        <p:nvSpPr>
          <p:cNvPr id="35" name="Text 15"/>
          <p:cNvSpPr/>
          <p:nvPr/>
        </p:nvSpPr>
        <p:spPr>
          <a:xfrm>
            <a:off x="6981825" y="5753100"/>
            <a:ext cx="53897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Focam em testar funções isoladas que realizam transformações específicas</a:t>
            </a:r>
            <a:endParaRPr lang="en-US" sz="1050" dirty="0"/>
          </a:p>
        </p:txBody>
      </p:sp>
      <p:sp>
        <p:nvSpPr>
          <p:cNvPr id="36" name="Text 16"/>
          <p:cNvSpPr/>
          <p:nvPr/>
        </p:nvSpPr>
        <p:spPr>
          <a:xfrm>
            <a:off x="6981825" y="5981700"/>
            <a:ext cx="538978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Exemplos: Normalização de dados, conversões de tipo, filtros</a:t>
            </a:r>
            <a:endParaRPr lang="en-US" sz="900" dirty="0"/>
          </a:p>
        </p:txBody>
      </p:sp>
      <p:sp>
        <p:nvSpPr>
          <p:cNvPr id="37" name="Text 17"/>
          <p:cNvSpPr/>
          <p:nvPr/>
        </p:nvSpPr>
        <p:spPr>
          <a:xfrm>
            <a:off x="-762000" y="6400800"/>
            <a:ext cx="1371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Testes de baixo nível são mais rápidos, mais baratos e fornecem feedback mais rápido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713" y="1990725"/>
            <a:ext cx="28575" cy="381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33500"/>
            <a:ext cx="2163961" cy="2705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230" y="14859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680" y="16192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7361" y="1333500"/>
            <a:ext cx="2164110" cy="2705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3591" y="14859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616" y="1619250"/>
            <a:ext cx="17145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3871" y="1333500"/>
            <a:ext cx="2164110" cy="27051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0101" y="14859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2976" y="161925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0380" y="1333500"/>
            <a:ext cx="2164110" cy="2705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6611" y="14859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8061" y="161925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6890" y="1333500"/>
            <a:ext cx="2163961" cy="27051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43121" y="1485900"/>
            <a:ext cx="571500" cy="571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85996" y="1619250"/>
            <a:ext cx="285750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4343400"/>
            <a:ext cx="11430000" cy="6096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4495800"/>
            <a:ext cx="171450" cy="304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Estratégia Prática para Implementação de Testes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1176873" y="2171700"/>
            <a:ext cx="5722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80/20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533400" y="2514600"/>
            <a:ext cx="1859161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Comece testando o que mais quebra: identifique os pontos críticos e propensos a falhas no seu pipeline.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2814221" y="2171700"/>
            <a:ext cx="193024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Contrato do Dado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2849761" y="2514600"/>
            <a:ext cx="185931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Valide o contrato do dado logo na extração: garanta que os dados de entrada estejam em conformidade com o esquema esperado.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5060528" y="2171700"/>
            <a:ext cx="20707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Regras de Negócio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5166271" y="2514600"/>
            <a:ext cx="185931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Teste regras de negócio na transformação: verifique se as transformações aplicam corretamente as regras definidas.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7779246" y="2171700"/>
            <a:ext cx="12662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Smoke Test</a:t>
            </a:r>
            <a:endParaRPr lang="en-US" sz="1500" dirty="0"/>
          </a:p>
        </p:txBody>
      </p:sp>
      <p:sp>
        <p:nvSpPr>
          <p:cNvPr id="30" name="Text 8"/>
          <p:cNvSpPr/>
          <p:nvPr/>
        </p:nvSpPr>
        <p:spPr>
          <a:xfrm>
            <a:off x="7482780" y="2514600"/>
            <a:ext cx="185931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Smoke test ao final do pipeline: realize testes básicos para garantir que os artefatos de saída foram gerados e não estão vazios.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10106471" y="2171700"/>
            <a:ext cx="12447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Automação</a:t>
            </a:r>
            <a:endParaRPr lang="en-US" sz="1500" dirty="0"/>
          </a:p>
        </p:txBody>
      </p:sp>
      <p:sp>
        <p:nvSpPr>
          <p:cNvPr id="32" name="Text 10"/>
          <p:cNvSpPr/>
          <p:nvPr/>
        </p:nvSpPr>
        <p:spPr>
          <a:xfrm>
            <a:off x="9799290" y="2514600"/>
            <a:ext cx="1859161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Automatize no CI (pytest -q): integre os testes ao seu processo de Integração Contínua para execução automática.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819150" y="4533900"/>
            <a:ext cx="11172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Dica: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 automação é fundamental para manter a qualidade dos dados. Configure o sistema para falhar o build se algum teste não passar.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104900"/>
            <a:ext cx="2438400" cy="17907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12573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913" y="1390650"/>
            <a:ext cx="219075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525" y="1981200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104900"/>
            <a:ext cx="2438400" cy="1790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1257300"/>
            <a:ext cx="609600" cy="609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025" y="1390650"/>
            <a:ext cx="3619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8075" y="1981200"/>
            <a:ext cx="914400" cy="381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5350" y="1104900"/>
            <a:ext cx="2438400" cy="1790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9750" y="12573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5013" y="1390650"/>
            <a:ext cx="219075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3200400"/>
            <a:ext cx="5562600" cy="3109913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3467100"/>
            <a:ext cx="219075" cy="190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3810000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" y="4005262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4200525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4395788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2000" y="459105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4786313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000" y="4981575"/>
            <a:ext cx="17145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8400" y="3200400"/>
            <a:ext cx="5562600" cy="3109913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3467100"/>
            <a:ext cx="219075" cy="1905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77000" y="4076700"/>
            <a:ext cx="5105400" cy="41433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4872038"/>
            <a:ext cx="5105400" cy="414338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77000" y="5667375"/>
            <a:ext cx="5105400" cy="414338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Demonstração Prática: Visão Geral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1177290" y="1981200"/>
            <a:ext cx="2560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Extração (CSV)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1390650" y="2286000"/>
            <a:ext cx="213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Dados brutos lidos de arquivo CSV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4815840" y="1981200"/>
            <a:ext cx="2560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Transformação</a:t>
            </a:r>
            <a:endParaRPr lang="en-US" sz="1500" dirty="0"/>
          </a:p>
        </p:txBody>
      </p:sp>
      <p:sp>
        <p:nvSpPr>
          <p:cNvPr id="33" name="Text 4"/>
          <p:cNvSpPr/>
          <p:nvPr/>
        </p:nvSpPr>
        <p:spPr>
          <a:xfrm>
            <a:off x="5029200" y="2286000"/>
            <a:ext cx="213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Processamento com Python e Pandas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8454390" y="1981200"/>
            <a:ext cx="2560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Carga (CSV)</a:t>
            </a:r>
            <a:endParaRPr lang="en-US" sz="1500" dirty="0"/>
          </a:p>
        </p:txBody>
      </p:sp>
      <p:sp>
        <p:nvSpPr>
          <p:cNvPr id="35" name="Text 6"/>
          <p:cNvSpPr/>
          <p:nvPr/>
        </p:nvSpPr>
        <p:spPr>
          <a:xfrm>
            <a:off x="8667750" y="2286000"/>
            <a:ext cx="213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Dados processados salvos em novo CSV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904875" y="34290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Estrutura do Projeto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893713" y="3838575"/>
            <a:ext cx="894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</a:t>
            </a:r>
            <a:endParaRPr lang="en-US" sz="975" dirty="0"/>
          </a:p>
        </p:txBody>
      </p:sp>
      <p:sp>
        <p:nvSpPr>
          <p:cNvPr id="38" name="Text 9"/>
          <p:cNvSpPr/>
          <p:nvPr/>
        </p:nvSpPr>
        <p:spPr>
          <a:xfrm>
            <a:off x="1046113" y="4033837"/>
            <a:ext cx="44737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data/</a:t>
            </a:r>
            <a:endParaRPr lang="en-US" sz="975" dirty="0"/>
          </a:p>
        </p:txBody>
      </p:sp>
      <p:sp>
        <p:nvSpPr>
          <p:cNvPr id="39" name="Text 10"/>
          <p:cNvSpPr/>
          <p:nvPr/>
        </p:nvSpPr>
        <p:spPr>
          <a:xfrm>
            <a:off x="1123950" y="4200525"/>
            <a:ext cx="4800600" cy="1952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raw/</a:t>
            </a:r>
            <a:endParaRPr lang="en-US" sz="975" dirty="0"/>
          </a:p>
        </p:txBody>
      </p:sp>
      <p:sp>
        <p:nvSpPr>
          <p:cNvPr id="40" name="Text 11"/>
          <p:cNvSpPr/>
          <p:nvPr/>
        </p:nvSpPr>
        <p:spPr>
          <a:xfrm>
            <a:off x="1123950" y="4395788"/>
            <a:ext cx="4800600" cy="1952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processed/</a:t>
            </a:r>
            <a:endParaRPr lang="en-US" sz="975" dirty="0"/>
          </a:p>
        </p:txBody>
      </p:sp>
      <p:sp>
        <p:nvSpPr>
          <p:cNvPr id="41" name="Text 12"/>
          <p:cNvSpPr/>
          <p:nvPr/>
        </p:nvSpPr>
        <p:spPr>
          <a:xfrm>
            <a:off x="1046113" y="4619625"/>
            <a:ext cx="35790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src/</a:t>
            </a:r>
            <a:endParaRPr lang="en-US" sz="975" dirty="0"/>
          </a:p>
        </p:txBody>
      </p:sp>
      <p:sp>
        <p:nvSpPr>
          <p:cNvPr id="42" name="Text 13"/>
          <p:cNvSpPr/>
          <p:nvPr/>
        </p:nvSpPr>
        <p:spPr>
          <a:xfrm>
            <a:off x="1066800" y="4786313"/>
            <a:ext cx="4800600" cy="1952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pipeline.py</a:t>
            </a:r>
            <a:endParaRPr lang="en-US" sz="975" dirty="0"/>
          </a:p>
        </p:txBody>
      </p:sp>
      <p:sp>
        <p:nvSpPr>
          <p:cNvPr id="43" name="Text 14"/>
          <p:cNvSpPr/>
          <p:nvPr/>
        </p:nvSpPr>
        <p:spPr>
          <a:xfrm>
            <a:off x="1046113" y="5010150"/>
            <a:ext cx="53685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tests/</a:t>
            </a:r>
            <a:endParaRPr lang="en-US" sz="975" dirty="0"/>
          </a:p>
        </p:txBody>
      </p:sp>
      <p:sp>
        <p:nvSpPr>
          <p:cNvPr id="44" name="Text 15"/>
          <p:cNvSpPr/>
          <p:nvPr/>
        </p:nvSpPr>
        <p:spPr>
          <a:xfrm>
            <a:off x="6772275" y="34290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Comandos Essenciais</a:t>
            </a:r>
            <a:endParaRPr lang="en-US" sz="1500" dirty="0"/>
          </a:p>
        </p:txBody>
      </p:sp>
      <p:sp>
        <p:nvSpPr>
          <p:cNvPr id="45" name="Text 16"/>
          <p:cNvSpPr/>
          <p:nvPr/>
        </p:nvSpPr>
        <p:spPr>
          <a:xfrm>
            <a:off x="6477000" y="3810000"/>
            <a:ext cx="6126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Instalação das dependências:</a:t>
            </a:r>
            <a:endParaRPr lang="en-US" sz="1200" dirty="0"/>
          </a:p>
        </p:txBody>
      </p:sp>
      <p:sp>
        <p:nvSpPr>
          <p:cNvPr id="46" name="Text 17"/>
          <p:cNvSpPr/>
          <p:nvPr/>
        </p:nvSpPr>
        <p:spPr>
          <a:xfrm>
            <a:off x="6591300" y="4076700"/>
            <a:ext cx="5105400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dirty="0">
                <a:solidFill>
                  <a:srgbClr val="E6E6E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 install -r requirements.txt</a:t>
            </a:r>
            <a:endParaRPr lang="en-US" sz="975" dirty="0"/>
          </a:p>
        </p:txBody>
      </p:sp>
      <p:sp>
        <p:nvSpPr>
          <p:cNvPr id="47" name="Text 18"/>
          <p:cNvSpPr/>
          <p:nvPr/>
        </p:nvSpPr>
        <p:spPr>
          <a:xfrm>
            <a:off x="6477000" y="4605338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Execução dos testes: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6591300" y="4872038"/>
            <a:ext cx="5105400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dirty="0">
                <a:solidFill>
                  <a:srgbClr val="E6E6E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pytest -q</a:t>
            </a:r>
            <a:endParaRPr lang="en-US" sz="975" dirty="0"/>
          </a:p>
        </p:txBody>
      </p:sp>
      <p:sp>
        <p:nvSpPr>
          <p:cNvPr id="49" name="Text 20"/>
          <p:cNvSpPr/>
          <p:nvPr/>
        </p:nvSpPr>
        <p:spPr>
          <a:xfrm>
            <a:off x="6477000" y="5400675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Execução do pipeline:</a:t>
            </a:r>
            <a:endParaRPr lang="en-US" sz="1200" dirty="0"/>
          </a:p>
        </p:txBody>
      </p:sp>
      <p:sp>
        <p:nvSpPr>
          <p:cNvPr id="50" name="Text 21"/>
          <p:cNvSpPr/>
          <p:nvPr/>
        </p:nvSpPr>
        <p:spPr>
          <a:xfrm>
            <a:off x="6591300" y="5667375"/>
            <a:ext cx="5105400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dirty="0">
                <a:solidFill>
                  <a:srgbClr val="E6E6E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-m src.pipeline</a:t>
            </a:r>
            <a:endParaRPr lang="en-US" sz="9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5562600" cy="5562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314700"/>
            <a:ext cx="52578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229100"/>
            <a:ext cx="5257800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143500"/>
            <a:ext cx="5257800" cy="457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5600700"/>
            <a:ext cx="5257800" cy="685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104900"/>
            <a:ext cx="5562600" cy="1447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2573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6050" y="1371600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3390900"/>
            <a:ext cx="5562600" cy="1219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54330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36576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5448300"/>
            <a:ext cx="5562600" cy="1219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56007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5715000"/>
            <a:ext cx="1524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Código em Ação: Transformações e Testes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533400" y="125730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Função de transformação</a:t>
            </a:r>
            <a:endParaRPr lang="en-US" sz="1200" dirty="0"/>
          </a:p>
        </p:txBody>
      </p:sp>
      <p:sp>
        <p:nvSpPr>
          <p:cNvPr id="20" name="Text 2"/>
          <p:cNvSpPr/>
          <p:nvPr/>
        </p:nvSpPr>
        <p:spPr>
          <a:xfrm>
            <a:off x="533400" y="148590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ACC15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ALLOWED_STATES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533400" y="171450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533400" y="194310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{"SP", "RJ", "MG", "PR"}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533400" y="2200275"/>
            <a:ext cx="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
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533400" y="240030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ACC15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533400" y="262890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transform(df):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533400" y="285750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 = df.copy()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533400" y="3086100"/>
            <a:ext cx="6309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out["state"] = out["state"].str.upper()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628650" y="3314700"/>
            <a:ext cx="5162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out["signup_date"] = pd.to_datetime(out["signup_date"], errors="coerce")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533400" y="377190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out["spending"] = pd.to_numeric(out["spending"], errors="coerce")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628650" y="4229100"/>
            <a:ext cx="6195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 = out[out["state"].isin(ALLOWED_STATES)]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628650" y="4457700"/>
            <a:ext cx="6195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Validação de estados permitidos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533400" y="468630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 = out.dropna(subset=["customer_id", "name", "signup_date", "spending"])</a:t>
            </a:r>
            <a:endParaRPr lang="en-US" sz="1200" dirty="0"/>
          </a:p>
        </p:txBody>
      </p:sp>
      <p:sp>
        <p:nvSpPr>
          <p:cNvPr id="33" name="Text 15"/>
          <p:cNvSpPr/>
          <p:nvPr/>
        </p:nvSpPr>
        <p:spPr>
          <a:xfrm>
            <a:off x="628650" y="5143500"/>
            <a:ext cx="6195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 = out[out["spending"] &gt;= 0]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628650" y="5372100"/>
            <a:ext cx="516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Gastos não negativos</a:t>
            </a:r>
            <a:endParaRPr lang="en-US" sz="1200" dirty="0"/>
          </a:p>
        </p:txBody>
      </p:sp>
      <p:sp>
        <p:nvSpPr>
          <p:cNvPr id="35" name="Text 17"/>
          <p:cNvSpPr/>
          <p:nvPr/>
        </p:nvSpPr>
        <p:spPr>
          <a:xfrm>
            <a:off x="628650" y="5600700"/>
            <a:ext cx="5162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 = out.sort_index().drop_duplicates(subset=["customer_id"], keep="last")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628650" y="6057900"/>
            <a:ext cx="516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Remoção de duplicatas</a:t>
            </a:r>
            <a:endParaRPr lang="en-US" sz="1200" dirty="0"/>
          </a:p>
        </p:txBody>
      </p:sp>
      <p:sp>
        <p:nvSpPr>
          <p:cNvPr id="37" name="Text 19"/>
          <p:cNvSpPr/>
          <p:nvPr/>
        </p:nvSpPr>
        <p:spPr>
          <a:xfrm>
            <a:off x="533400" y="6286500"/>
            <a:ext cx="6309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 out.reset_index(drop=True)</a:t>
            </a:r>
            <a:endParaRPr lang="en-US" sz="1200" dirty="0"/>
          </a:p>
        </p:txBody>
      </p:sp>
      <p:sp>
        <p:nvSpPr>
          <p:cNvPr id="38" name="Text 20"/>
          <p:cNvSpPr/>
          <p:nvPr/>
        </p:nvSpPr>
        <p:spPr>
          <a:xfrm>
            <a:off x="6896100" y="1314450"/>
            <a:ext cx="17661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Transformações</a:t>
            </a:r>
            <a:endParaRPr lang="en-US" sz="1500" dirty="0"/>
          </a:p>
        </p:txBody>
      </p:sp>
      <p:sp>
        <p:nvSpPr>
          <p:cNvPr id="39" name="Text 21"/>
          <p:cNvSpPr/>
          <p:nvPr/>
        </p:nvSpPr>
        <p:spPr>
          <a:xfrm>
            <a:off x="6400800" y="1714500"/>
            <a:ext cx="52578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função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aplica várias transformações nos dados, incluindo padronização de estados, conversão de tipos e filtragem de registros inválidos.</a:t>
            </a:r>
            <a:endParaRPr lang="en-US" sz="1200" dirty="0"/>
          </a:p>
        </p:txBody>
      </p:sp>
      <p:sp>
        <p:nvSpPr>
          <p:cNvPr id="40" name="Text 22"/>
          <p:cNvSpPr/>
          <p:nvPr/>
        </p:nvSpPr>
        <p:spPr>
          <a:xfrm>
            <a:off x="6896100" y="3600450"/>
            <a:ext cx="2053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Testes de Contrato</a:t>
            </a:r>
            <a:endParaRPr lang="en-US" sz="1500" dirty="0"/>
          </a:p>
        </p:txBody>
      </p:sp>
      <p:sp>
        <p:nvSpPr>
          <p:cNvPr id="41" name="Text 23"/>
          <p:cNvSpPr/>
          <p:nvPr/>
        </p:nvSpPr>
        <p:spPr>
          <a:xfrm>
            <a:off x="6400800" y="400050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Validações como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estados permitidos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tipos de dados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podem ser testadas com assertivas para garantir a integridade dos dados.</a:t>
            </a:r>
            <a:endParaRPr lang="en-US" sz="1200" dirty="0"/>
          </a:p>
        </p:txBody>
      </p:sp>
      <p:sp>
        <p:nvSpPr>
          <p:cNvPr id="42" name="Text 24"/>
          <p:cNvSpPr/>
          <p:nvPr/>
        </p:nvSpPr>
        <p:spPr>
          <a:xfrm>
            <a:off x="6896100" y="5657850"/>
            <a:ext cx="17616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Testes Unitários</a:t>
            </a:r>
            <a:endParaRPr lang="en-US" sz="1500" dirty="0"/>
          </a:p>
        </p:txBody>
      </p:sp>
      <p:sp>
        <p:nvSpPr>
          <p:cNvPr id="43" name="Text 25"/>
          <p:cNvSpPr/>
          <p:nvPr/>
        </p:nvSpPr>
        <p:spPr>
          <a:xfrm>
            <a:off x="6400800" y="605790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Cada transformação pode ser testada individualmente com casos de teste que verificam a aplicação correta das regras de negócio.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5562600" cy="4953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3716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7907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190500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6670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27813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7719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38862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6482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850" y="4762500"/>
            <a:ext cx="1905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1104900"/>
            <a:ext cx="5562600" cy="4953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13716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17907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1300" y="19050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28956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91300" y="30099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40005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91300" y="41148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0" y="487680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91300" y="4991100"/>
            <a:ext cx="15240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Boas Práticas e Métricas de Qualidade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952500" y="1333500"/>
            <a:ext cx="510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Boas Práticas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1133475" y="1790700"/>
            <a:ext cx="54978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Transformações Puras e Determinísticas</a:t>
            </a:r>
            <a:endParaRPr lang="en-US" sz="1500" dirty="0"/>
          </a:p>
        </p:txBody>
      </p:sp>
      <p:sp>
        <p:nvSpPr>
          <p:cNvPr id="27" name="Text 3"/>
          <p:cNvSpPr/>
          <p:nvPr/>
        </p:nvSpPr>
        <p:spPr>
          <a:xfrm>
            <a:off x="1133475" y="2057400"/>
            <a:ext cx="4581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Funções que, dadas as mesmas entradas, sempre produzem as mesmas saídas e não causam efeitos colaterais.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133475" y="2667000"/>
            <a:ext cx="54978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Dados de Teste Pequenos e Representativos</a:t>
            </a:r>
            <a:endParaRPr lang="en-US" sz="1500" dirty="0"/>
          </a:p>
        </p:txBody>
      </p:sp>
      <p:sp>
        <p:nvSpPr>
          <p:cNvPr id="29" name="Text 5"/>
          <p:cNvSpPr/>
          <p:nvPr/>
        </p:nvSpPr>
        <p:spPr>
          <a:xfrm>
            <a:off x="1133475" y="2933700"/>
            <a:ext cx="4581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Utilize conjuntos de dados de teste que sejam pequenos o suficiente para serem gerenciáveis, mas que incluam casos de uso típicos e casos "ruins" ou de borda.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1133475" y="3771900"/>
            <a:ext cx="458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Sinalização Clara</a:t>
            </a:r>
            <a:endParaRPr lang="en-US" sz="1500" dirty="0"/>
          </a:p>
        </p:txBody>
      </p:sp>
      <p:sp>
        <p:nvSpPr>
          <p:cNvPr id="31" name="Text 7"/>
          <p:cNvSpPr/>
          <p:nvPr/>
        </p:nvSpPr>
        <p:spPr>
          <a:xfrm>
            <a:off x="1133475" y="4038600"/>
            <a:ext cx="4581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Os nomes dos testes devem ser descritivos e indicar claramente o comportamento esperado que está sendo validado.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1133475" y="4648200"/>
            <a:ext cx="54978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Isolar I/O em Funções Simples</a:t>
            </a:r>
            <a:endParaRPr lang="en-US" sz="1500" dirty="0"/>
          </a:p>
        </p:txBody>
      </p:sp>
      <p:sp>
        <p:nvSpPr>
          <p:cNvPr id="33" name="Text 9"/>
          <p:cNvSpPr/>
          <p:nvPr/>
        </p:nvSpPr>
        <p:spPr>
          <a:xfrm>
            <a:off x="1133475" y="4914900"/>
            <a:ext cx="4581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Separe as operações de entrada/saída (I/O) em funções dedicadas e simples. Essa prática facilita a criação de mocks para testes unitários.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6819900" y="1333500"/>
            <a:ext cx="61264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Métricas de Qualidade</a:t>
            </a:r>
            <a:endParaRPr lang="en-US" sz="1800" dirty="0"/>
          </a:p>
        </p:txBody>
      </p:sp>
      <p:sp>
        <p:nvSpPr>
          <p:cNvPr id="35" name="Text 11"/>
          <p:cNvSpPr/>
          <p:nvPr/>
        </p:nvSpPr>
        <p:spPr>
          <a:xfrm>
            <a:off x="7000875" y="1790700"/>
            <a:ext cx="54978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Freshness (Atualização)</a:t>
            </a:r>
            <a:endParaRPr lang="en-US" sz="1500" dirty="0"/>
          </a:p>
        </p:txBody>
      </p:sp>
      <p:sp>
        <p:nvSpPr>
          <p:cNvPr id="36" name="Text 12"/>
          <p:cNvSpPr/>
          <p:nvPr/>
        </p:nvSpPr>
        <p:spPr>
          <a:xfrm>
            <a:off x="7000875" y="2057400"/>
            <a:ext cx="4581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 a atualização esperada dos dados com a atualização real. Um desvio pode indicar atrasos ou falhas no processo de ingestão.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7000875" y="2895600"/>
            <a:ext cx="54978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Contagem de Linhas e Duplicidade</a:t>
            </a:r>
            <a:endParaRPr lang="en-US" sz="1500" dirty="0"/>
          </a:p>
        </p:txBody>
      </p:sp>
      <p:sp>
        <p:nvSpPr>
          <p:cNvPr id="38" name="Text 14"/>
          <p:cNvSpPr/>
          <p:nvPr/>
        </p:nvSpPr>
        <p:spPr>
          <a:xfrm>
            <a:off x="7000875" y="3162300"/>
            <a:ext cx="4581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Monitora o número de registros processados e a presença de duplicatas. Variações inesperadas podem sinalizar problemas na extração ou transformação.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7000875" y="4000500"/>
            <a:ext cx="54978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Percentual de Nulos por Coluna Crítica</a:t>
            </a:r>
            <a:endParaRPr lang="en-US" sz="1500" dirty="0"/>
          </a:p>
        </p:txBody>
      </p:sp>
      <p:sp>
        <p:nvSpPr>
          <p:cNvPr id="40" name="Text 16"/>
          <p:cNvSpPr/>
          <p:nvPr/>
        </p:nvSpPr>
        <p:spPr>
          <a:xfrm>
            <a:off x="7000875" y="4267200"/>
            <a:ext cx="4581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Acompanha a proporção de valores nulos em colunas essenciais. Um aumento pode indicar dados ausentes ou problemas na fonte.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7000875" y="4876800"/>
            <a:ext cx="458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Domínios Válidos</a:t>
            </a:r>
            <a:endParaRPr lang="en-US" sz="1500" dirty="0"/>
          </a:p>
        </p:txBody>
      </p:sp>
      <p:sp>
        <p:nvSpPr>
          <p:cNvPr id="42" name="Text 18"/>
          <p:cNvSpPr/>
          <p:nvPr/>
        </p:nvSpPr>
        <p:spPr>
          <a:xfrm>
            <a:off x="7000875" y="5143500"/>
            <a:ext cx="4581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Verifica se os valores em colunas específicas (como categorias, UFs, status) estão dentro de um conjunto predefinido de domínios válidos.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9525000" cy="1143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400300"/>
            <a:ext cx="5600700" cy="1219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5908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27241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400300"/>
            <a:ext cx="5600700" cy="1219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5908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0" y="27241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848100"/>
            <a:ext cx="5600700" cy="1447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0386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950" y="417195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3848100"/>
            <a:ext cx="5600700" cy="1447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0386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2250" y="4171950"/>
            <a:ext cx="2286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ROI dos Testes em Pipelines de Dados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1295400" y="2590800"/>
            <a:ext cx="53949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Menos incidentes e retrabalho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295400" y="2971800"/>
            <a:ext cx="449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detecção precoce de erros reduz a ocorrência de falhas em produção e a necessidade de correções dispendiosas.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7124700" y="2590800"/>
            <a:ext cx="53949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Diagnóstico mais rápido</a:t>
            </a:r>
            <a:endParaRPr lang="en-US" sz="1800" dirty="0"/>
          </a:p>
        </p:txBody>
      </p:sp>
      <p:sp>
        <p:nvSpPr>
          <p:cNvPr id="21" name="Text 4"/>
          <p:cNvSpPr/>
          <p:nvPr/>
        </p:nvSpPr>
        <p:spPr>
          <a:xfrm>
            <a:off x="7124700" y="2971800"/>
            <a:ext cx="449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Testes bem estruturados apontam a causa raiz dos problemas com maior agilidade, minimizando o tempo de inatividade.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295400" y="4038600"/>
            <a:ext cx="53949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Confiabilidade para escalar</a:t>
            </a:r>
            <a:endParaRPr lang="en-US" sz="1800" dirty="0"/>
          </a:p>
        </p:txBody>
      </p:sp>
      <p:sp>
        <p:nvSpPr>
          <p:cNvPr id="23" name="Text 6"/>
          <p:cNvSpPr/>
          <p:nvPr/>
        </p:nvSpPr>
        <p:spPr>
          <a:xfrm>
            <a:off x="1295400" y="4419600"/>
            <a:ext cx="449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 testes robustos, é possível expandir fontes de dados e funcionalidades com segurança, sem comprometer a qualidade.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7124700" y="4038600"/>
            <a:ext cx="53949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Tempo de entrega melhora</a:t>
            </a:r>
            <a:endParaRPr lang="en-US" sz="1800" dirty="0"/>
          </a:p>
        </p:txBody>
      </p:sp>
      <p:sp>
        <p:nvSpPr>
          <p:cNvPr id="25" name="Text 8"/>
          <p:cNvSpPr/>
          <p:nvPr/>
        </p:nvSpPr>
        <p:spPr>
          <a:xfrm>
            <a:off x="7124700" y="4419600"/>
            <a:ext cx="44958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confiança gerada pelos testes permite que as equipes entreguem novas funcionalidades e atualizações de forma mais rápida e eficiente.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2025-10-28T20:05:15Z</dcterms:created>
  <dcterms:modified xsi:type="dcterms:W3CDTF">2025-10-28T20:05:15Z</dcterms:modified>
</cp:coreProperties>
</file>